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70" r:id="rId15"/>
  </p:sldIdLst>
  <p:sldSz cx="9144000" cy="5143500" type="screen16x9"/>
  <p:notesSz cx="6858000" cy="9144000"/>
  <p:embeddedFontLst>
    <p:embeddedFont>
      <p:font typeface="Lato" panose="020B0604020202020204" charset="0"/>
      <p:regular r:id="rId17"/>
      <p:bold r:id="rId18"/>
      <p:italic r:id="rId19"/>
      <p:boldItalic r:id="rId20"/>
    </p:embeddedFont>
    <p:embeddedFont>
      <p:font typeface="Montserrat" panose="00000500000000000000" pitchFamily="2" charset="0"/>
      <p:regular r:id="rId21"/>
      <p:bold r:id="rId22"/>
      <p:italic r:id="rId23"/>
      <p:boldItalic r:id="rId24"/>
    </p:embeddedFont>
    <p:embeddedFont>
      <p:font typeface="Roboto"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84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media/image1.png>
</file>

<file path=ppt/media/image2.png>
</file>

<file path=ppt/media/image3.png>
</file>

<file path=ppt/media/image4.jpg>
</file>

<file path=ppt/media/image5.jp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fb35c6b484_2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fb35c6b484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fb35c6b484_2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fb35c6b484_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fb8932d120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fb8932d120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fb35c6b484_2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fb35c6b484_2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f87997393_0_1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f87997393_0_1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fb35c6b484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fb35c6b484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f87997393_0_1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f87997393_0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fb35c6b484_2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fb35c6b484_2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384750" y="1578400"/>
            <a:ext cx="53610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500" b="1"/>
              <a:t>Minor Project</a:t>
            </a:r>
            <a:endParaRPr sz="4500" b="1"/>
          </a:p>
          <a:p>
            <a:pPr marL="0" lvl="0" indent="0" algn="l" rtl="0">
              <a:spcBef>
                <a:spcPts val="0"/>
              </a:spcBef>
              <a:spcAft>
                <a:spcPts val="0"/>
              </a:spcAft>
              <a:buNone/>
            </a:pPr>
            <a:r>
              <a:rPr lang="en-GB" b="1"/>
              <a:t>         </a:t>
            </a:r>
            <a:r>
              <a:rPr lang="en-GB" sz="4500" b="1"/>
              <a:t>Presentation</a:t>
            </a:r>
            <a:endParaRPr sz="45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26"/>
          <p:cNvSpPr txBox="1">
            <a:spLocks noGrp="1"/>
          </p:cNvSpPr>
          <p:nvPr>
            <p:ph type="title"/>
          </p:nvPr>
        </p:nvSpPr>
        <p:spPr>
          <a:xfrm>
            <a:off x="1297500" y="393750"/>
            <a:ext cx="3798900" cy="646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sz="3000" b="1"/>
              <a:t>Tech Stack</a:t>
            </a:r>
            <a:endParaRPr sz="3000" b="1"/>
          </a:p>
        </p:txBody>
      </p:sp>
      <p:sp>
        <p:nvSpPr>
          <p:cNvPr id="291" name="Google Shape;291;p26"/>
          <p:cNvSpPr txBox="1">
            <a:spLocks noGrp="1"/>
          </p:cNvSpPr>
          <p:nvPr>
            <p:ph type="body" idx="1"/>
          </p:nvPr>
        </p:nvSpPr>
        <p:spPr>
          <a:xfrm>
            <a:off x="1297500" y="1972550"/>
            <a:ext cx="3798900" cy="1954351"/>
          </a:xfrm>
          <a:prstGeom prst="rect">
            <a:avLst/>
          </a:prstGeom>
        </p:spPr>
        <p:txBody>
          <a:bodyPr spcFirstLastPara="1" wrap="square" lIns="91425" tIns="91425" rIns="91425" bIns="91425" anchor="t" anchorCtr="0">
            <a:spAutoFit/>
          </a:bodyPr>
          <a:lstStyle/>
          <a:p>
            <a:pPr marL="101600" lvl="0" indent="0" algn="l" rtl="0">
              <a:spcBef>
                <a:spcPts val="0"/>
              </a:spcBef>
              <a:spcAft>
                <a:spcPts val="0"/>
              </a:spcAft>
              <a:buSzPts val="2000"/>
              <a:buNone/>
            </a:pPr>
            <a:endParaRPr sz="2000" b="1" dirty="0"/>
          </a:p>
          <a:p>
            <a:pPr marL="457200" lvl="0" indent="-355600" algn="l" rtl="0">
              <a:spcBef>
                <a:spcPts val="0"/>
              </a:spcBef>
              <a:spcAft>
                <a:spcPts val="0"/>
              </a:spcAft>
              <a:buSzPts val="2000"/>
              <a:buChar char="●"/>
            </a:pPr>
            <a:r>
              <a:rPr lang="en-GB" sz="2000" b="1" dirty="0"/>
              <a:t>Flutter</a:t>
            </a:r>
          </a:p>
          <a:p>
            <a:pPr marL="457200" lvl="0" indent="-355600" algn="l" rtl="0">
              <a:spcBef>
                <a:spcPts val="0"/>
              </a:spcBef>
              <a:spcAft>
                <a:spcPts val="0"/>
              </a:spcAft>
              <a:buSzPts val="2000"/>
              <a:buChar char="●"/>
            </a:pPr>
            <a:r>
              <a:rPr lang="en-GB" sz="2000" b="1" dirty="0"/>
              <a:t>SQL</a:t>
            </a:r>
          </a:p>
          <a:p>
            <a:pPr marL="457200" lvl="0" indent="-355600" algn="l" rtl="0">
              <a:spcBef>
                <a:spcPts val="0"/>
              </a:spcBef>
              <a:spcAft>
                <a:spcPts val="0"/>
              </a:spcAft>
              <a:buSzPts val="2000"/>
              <a:buChar char="●"/>
            </a:pPr>
            <a:r>
              <a:rPr lang="en-GB" sz="2000" b="1" dirty="0"/>
              <a:t>Python</a:t>
            </a:r>
          </a:p>
          <a:p>
            <a:pPr marL="457200" lvl="0" indent="-355600" algn="l" rtl="0">
              <a:spcBef>
                <a:spcPts val="0"/>
              </a:spcBef>
              <a:spcAft>
                <a:spcPts val="0"/>
              </a:spcAft>
              <a:buSzPts val="2000"/>
              <a:buChar char="●"/>
            </a:pPr>
            <a:r>
              <a:rPr lang="en-GB" sz="2000" b="1" dirty="0"/>
              <a:t>Flask</a:t>
            </a:r>
            <a:endParaRPr sz="20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7"/>
          <p:cNvSpPr txBox="1">
            <a:spLocks noGrp="1"/>
          </p:cNvSpPr>
          <p:nvPr>
            <p:ph type="title"/>
          </p:nvPr>
        </p:nvSpPr>
        <p:spPr>
          <a:xfrm>
            <a:off x="1560586" y="425457"/>
            <a:ext cx="3940329" cy="677078"/>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sz="3200" b="1" dirty="0"/>
              <a:t>System Design</a:t>
            </a:r>
            <a:endParaRPr sz="3200" b="1" dirty="0"/>
          </a:p>
        </p:txBody>
      </p:sp>
      <p:pic>
        <p:nvPicPr>
          <p:cNvPr id="2" name="Picture 1">
            <a:extLst>
              <a:ext uri="{FF2B5EF4-FFF2-40B4-BE49-F238E27FC236}">
                <a16:creationId xmlns:a16="http://schemas.microsoft.com/office/drawing/2014/main" id="{83E11424-D7CD-4B54-BFE5-099780F718C8}"/>
              </a:ext>
            </a:extLst>
          </p:cNvPr>
          <p:cNvPicPr>
            <a:picLocks noChangeAspect="1"/>
          </p:cNvPicPr>
          <p:nvPr/>
        </p:nvPicPr>
        <p:blipFill rotWithShape="1">
          <a:blip r:embed="rId3"/>
          <a:srcRect l="21110" t="27079" r="16667" b="12222"/>
          <a:stretch/>
        </p:blipFill>
        <p:spPr>
          <a:xfrm>
            <a:off x="1727200" y="1422400"/>
            <a:ext cx="5689600" cy="312057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2" name="Google Shape;302;p28"/>
          <p:cNvSpPr txBox="1">
            <a:spLocks noGrp="1"/>
          </p:cNvSpPr>
          <p:nvPr>
            <p:ph type="title"/>
          </p:nvPr>
        </p:nvSpPr>
        <p:spPr>
          <a:xfrm>
            <a:off x="152400" y="2017638"/>
            <a:ext cx="2172000" cy="11082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sz="3000" b="1"/>
              <a:t>Use Case Diagram</a:t>
            </a:r>
            <a:endParaRPr sz="3000" b="1"/>
          </a:p>
        </p:txBody>
      </p:sp>
      <p:pic>
        <p:nvPicPr>
          <p:cNvPr id="3" name="Picture 2">
            <a:extLst>
              <a:ext uri="{FF2B5EF4-FFF2-40B4-BE49-F238E27FC236}">
                <a16:creationId xmlns:a16="http://schemas.microsoft.com/office/drawing/2014/main" id="{5F799F63-3C84-4CD0-AE56-6ACCA68EFCAC}"/>
              </a:ext>
            </a:extLst>
          </p:cNvPr>
          <p:cNvPicPr>
            <a:picLocks noChangeAspect="1"/>
          </p:cNvPicPr>
          <p:nvPr/>
        </p:nvPicPr>
        <p:blipFill>
          <a:blip r:embed="rId3"/>
          <a:stretch>
            <a:fillRect/>
          </a:stretch>
        </p:blipFill>
        <p:spPr>
          <a:xfrm>
            <a:off x="2324400" y="362309"/>
            <a:ext cx="6644898" cy="441473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0"/>
          <p:cNvSpPr txBox="1">
            <a:spLocks noGrp="1"/>
          </p:cNvSpPr>
          <p:nvPr>
            <p:ph type="title"/>
          </p:nvPr>
        </p:nvSpPr>
        <p:spPr>
          <a:xfrm>
            <a:off x="1297500" y="393750"/>
            <a:ext cx="7038900" cy="646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sz="3000" b="1"/>
              <a:t>Project Timeline</a:t>
            </a:r>
            <a:endParaRPr sz="3000" b="1"/>
          </a:p>
        </p:txBody>
      </p:sp>
      <p:sp>
        <p:nvSpPr>
          <p:cNvPr id="314" name="Google Shape;314;p30"/>
          <p:cNvSpPr txBox="1"/>
          <p:nvPr/>
        </p:nvSpPr>
        <p:spPr>
          <a:xfrm>
            <a:off x="409406" y="1612650"/>
            <a:ext cx="684600" cy="62065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1500" dirty="0">
                <a:solidFill>
                  <a:srgbClr val="FFFFFF"/>
                </a:solidFill>
                <a:latin typeface="Roboto"/>
                <a:ea typeface="Roboto"/>
                <a:cs typeface="Roboto"/>
                <a:sym typeface="Roboto"/>
              </a:rPr>
              <a:t>FEB</a:t>
            </a:r>
            <a:endParaRPr sz="1500" dirty="0">
              <a:solidFill>
                <a:srgbClr val="FFFFFF"/>
              </a:solidFill>
              <a:latin typeface="Roboto"/>
              <a:ea typeface="Roboto"/>
              <a:cs typeface="Roboto"/>
              <a:sym typeface="Roboto"/>
            </a:endParaRPr>
          </a:p>
        </p:txBody>
      </p:sp>
      <p:sp>
        <p:nvSpPr>
          <p:cNvPr id="315" name="Google Shape;315;p30"/>
          <p:cNvSpPr txBox="1"/>
          <p:nvPr/>
        </p:nvSpPr>
        <p:spPr>
          <a:xfrm>
            <a:off x="235649" y="3137579"/>
            <a:ext cx="1484700" cy="646500"/>
          </a:xfrm>
          <a:prstGeom prst="rect">
            <a:avLst/>
          </a:prstGeom>
          <a:noFill/>
          <a:ln>
            <a:noFill/>
          </a:ln>
        </p:spPr>
        <p:txBody>
          <a:bodyPr spcFirstLastPara="1" wrap="square" lIns="91425" tIns="91425" rIns="91425" bIns="91425" anchor="b" anchorCtr="0">
            <a:spAutoFit/>
          </a:bodyPr>
          <a:lstStyle/>
          <a:p>
            <a:pPr marL="0" lvl="0" indent="0" algn="l" rtl="0">
              <a:spcBef>
                <a:spcPts val="0"/>
              </a:spcBef>
              <a:spcAft>
                <a:spcPts val="0"/>
              </a:spcAft>
              <a:buNone/>
            </a:pPr>
            <a:r>
              <a:rPr lang="en-GB" sz="1500">
                <a:solidFill>
                  <a:srgbClr val="FFFFFF"/>
                </a:solidFill>
                <a:latin typeface="Roboto"/>
                <a:ea typeface="Roboto"/>
                <a:cs typeface="Roboto"/>
                <a:sym typeface="Roboto"/>
              </a:rPr>
              <a:t>Planning and Defining</a:t>
            </a:r>
            <a:endParaRPr sz="1500">
              <a:solidFill>
                <a:srgbClr val="FFFFFF"/>
              </a:solidFill>
              <a:latin typeface="Roboto"/>
              <a:ea typeface="Roboto"/>
              <a:cs typeface="Roboto"/>
              <a:sym typeface="Roboto"/>
            </a:endParaRPr>
          </a:p>
        </p:txBody>
      </p:sp>
      <p:sp>
        <p:nvSpPr>
          <p:cNvPr id="316" name="Google Shape;316;p30"/>
          <p:cNvSpPr txBox="1"/>
          <p:nvPr/>
        </p:nvSpPr>
        <p:spPr>
          <a:xfrm>
            <a:off x="235649" y="3816804"/>
            <a:ext cx="1484700" cy="85148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1000" dirty="0">
                <a:solidFill>
                  <a:srgbClr val="FFFFFF"/>
                </a:solidFill>
                <a:latin typeface="Roboto"/>
                <a:ea typeface="Roboto"/>
                <a:cs typeface="Roboto"/>
                <a:sym typeface="Roboto"/>
              </a:rPr>
              <a:t>Planning about the basic overview and functionality of the IHA</a:t>
            </a:r>
            <a:endParaRPr sz="1000" dirty="0">
              <a:solidFill>
                <a:srgbClr val="FFFFFF"/>
              </a:solidFill>
              <a:latin typeface="Roboto"/>
              <a:ea typeface="Roboto"/>
              <a:cs typeface="Roboto"/>
              <a:sym typeface="Roboto"/>
            </a:endParaRPr>
          </a:p>
        </p:txBody>
      </p:sp>
      <p:sp>
        <p:nvSpPr>
          <p:cNvPr id="317" name="Google Shape;317;p30"/>
          <p:cNvSpPr txBox="1"/>
          <p:nvPr/>
        </p:nvSpPr>
        <p:spPr>
          <a:xfrm>
            <a:off x="1811331" y="1612650"/>
            <a:ext cx="684600" cy="62065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1500" dirty="0">
                <a:solidFill>
                  <a:srgbClr val="FFFFFF"/>
                </a:solidFill>
                <a:latin typeface="Roboto"/>
                <a:ea typeface="Roboto"/>
                <a:cs typeface="Roboto"/>
                <a:sym typeface="Roboto"/>
              </a:rPr>
              <a:t>MAR</a:t>
            </a:r>
            <a:endParaRPr sz="1500" dirty="0">
              <a:solidFill>
                <a:srgbClr val="FFFFFF"/>
              </a:solidFill>
              <a:latin typeface="Roboto"/>
              <a:ea typeface="Roboto"/>
              <a:cs typeface="Roboto"/>
              <a:sym typeface="Roboto"/>
            </a:endParaRPr>
          </a:p>
        </p:txBody>
      </p:sp>
      <p:sp>
        <p:nvSpPr>
          <p:cNvPr id="318" name="Google Shape;318;p30"/>
          <p:cNvSpPr txBox="1"/>
          <p:nvPr/>
        </p:nvSpPr>
        <p:spPr>
          <a:xfrm>
            <a:off x="1691776" y="3148267"/>
            <a:ext cx="1446000" cy="415500"/>
          </a:xfrm>
          <a:prstGeom prst="rect">
            <a:avLst/>
          </a:prstGeom>
          <a:noFill/>
          <a:ln>
            <a:noFill/>
          </a:ln>
        </p:spPr>
        <p:txBody>
          <a:bodyPr spcFirstLastPara="1" wrap="square" lIns="91425" tIns="91425" rIns="91425" bIns="91425" anchor="b" anchorCtr="0">
            <a:spAutoFit/>
          </a:bodyPr>
          <a:lstStyle/>
          <a:p>
            <a:pPr marL="0" lvl="0" indent="0" algn="l" rtl="0">
              <a:spcBef>
                <a:spcPts val="0"/>
              </a:spcBef>
              <a:spcAft>
                <a:spcPts val="0"/>
              </a:spcAft>
              <a:buNone/>
            </a:pPr>
            <a:r>
              <a:rPr lang="en-GB" sz="1500">
                <a:solidFill>
                  <a:srgbClr val="FFFFFF"/>
                </a:solidFill>
                <a:latin typeface="Roboto"/>
                <a:ea typeface="Roboto"/>
                <a:cs typeface="Roboto"/>
                <a:sym typeface="Roboto"/>
              </a:rPr>
              <a:t>Designing</a:t>
            </a:r>
            <a:endParaRPr sz="1500">
              <a:solidFill>
                <a:srgbClr val="FFFFFF"/>
              </a:solidFill>
              <a:latin typeface="Roboto"/>
              <a:ea typeface="Roboto"/>
              <a:cs typeface="Roboto"/>
              <a:sym typeface="Roboto"/>
            </a:endParaRPr>
          </a:p>
        </p:txBody>
      </p:sp>
      <p:sp>
        <p:nvSpPr>
          <p:cNvPr id="319" name="Google Shape;319;p30"/>
          <p:cNvSpPr txBox="1"/>
          <p:nvPr/>
        </p:nvSpPr>
        <p:spPr>
          <a:xfrm>
            <a:off x="1691776" y="3816804"/>
            <a:ext cx="14460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1000">
                <a:solidFill>
                  <a:srgbClr val="FFFFFF"/>
                </a:solidFill>
                <a:latin typeface="Roboto"/>
                <a:ea typeface="Roboto"/>
                <a:cs typeface="Roboto"/>
                <a:sym typeface="Roboto"/>
              </a:rPr>
              <a:t>Working on the icons, logos and several mockups of the app in realtime.</a:t>
            </a:r>
            <a:endParaRPr sz="1000">
              <a:solidFill>
                <a:srgbClr val="FFFFFF"/>
              </a:solidFill>
              <a:latin typeface="Roboto"/>
              <a:ea typeface="Roboto"/>
              <a:cs typeface="Roboto"/>
              <a:sym typeface="Roboto"/>
            </a:endParaRPr>
          </a:p>
        </p:txBody>
      </p:sp>
      <p:sp>
        <p:nvSpPr>
          <p:cNvPr id="320" name="Google Shape;320;p30"/>
          <p:cNvSpPr txBox="1"/>
          <p:nvPr/>
        </p:nvSpPr>
        <p:spPr>
          <a:xfrm>
            <a:off x="3203725" y="1612650"/>
            <a:ext cx="684600" cy="62065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1500" dirty="0">
                <a:solidFill>
                  <a:srgbClr val="FFFFFF"/>
                </a:solidFill>
                <a:latin typeface="Roboto"/>
                <a:ea typeface="Roboto"/>
                <a:cs typeface="Roboto"/>
                <a:sym typeface="Roboto"/>
              </a:rPr>
              <a:t>APR</a:t>
            </a:r>
            <a:endParaRPr sz="1500" dirty="0">
              <a:solidFill>
                <a:srgbClr val="FFFFFF"/>
              </a:solidFill>
              <a:latin typeface="Roboto"/>
              <a:ea typeface="Roboto"/>
              <a:cs typeface="Roboto"/>
              <a:sym typeface="Roboto"/>
            </a:endParaRPr>
          </a:p>
        </p:txBody>
      </p:sp>
      <p:sp>
        <p:nvSpPr>
          <p:cNvPr id="321" name="Google Shape;321;p30"/>
          <p:cNvSpPr txBox="1"/>
          <p:nvPr/>
        </p:nvSpPr>
        <p:spPr>
          <a:xfrm>
            <a:off x="3137988" y="3148254"/>
            <a:ext cx="1446000" cy="415500"/>
          </a:xfrm>
          <a:prstGeom prst="rect">
            <a:avLst/>
          </a:prstGeom>
          <a:noFill/>
          <a:ln>
            <a:noFill/>
          </a:ln>
        </p:spPr>
        <p:txBody>
          <a:bodyPr spcFirstLastPara="1" wrap="square" lIns="91425" tIns="91425" rIns="91425" bIns="91425" anchor="b" anchorCtr="0">
            <a:spAutoFit/>
          </a:bodyPr>
          <a:lstStyle/>
          <a:p>
            <a:pPr marL="0" lvl="0" indent="0" algn="l" rtl="0">
              <a:spcBef>
                <a:spcPts val="0"/>
              </a:spcBef>
              <a:spcAft>
                <a:spcPts val="0"/>
              </a:spcAft>
              <a:buNone/>
            </a:pPr>
            <a:r>
              <a:rPr lang="en-GB" sz="1500">
                <a:solidFill>
                  <a:srgbClr val="FFFFFF"/>
                </a:solidFill>
                <a:latin typeface="Roboto"/>
                <a:ea typeface="Roboto"/>
                <a:cs typeface="Roboto"/>
                <a:sym typeface="Roboto"/>
              </a:rPr>
              <a:t>Frontend</a:t>
            </a:r>
            <a:endParaRPr sz="1500">
              <a:solidFill>
                <a:srgbClr val="FFFFFF"/>
              </a:solidFill>
              <a:latin typeface="Roboto"/>
              <a:ea typeface="Roboto"/>
              <a:cs typeface="Roboto"/>
              <a:sym typeface="Roboto"/>
            </a:endParaRPr>
          </a:p>
        </p:txBody>
      </p:sp>
      <p:sp>
        <p:nvSpPr>
          <p:cNvPr id="322" name="Google Shape;322;p30"/>
          <p:cNvSpPr txBox="1"/>
          <p:nvPr/>
        </p:nvSpPr>
        <p:spPr>
          <a:xfrm>
            <a:off x="3146738" y="3816801"/>
            <a:ext cx="14460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1000">
                <a:solidFill>
                  <a:srgbClr val="FFFFFF"/>
                </a:solidFill>
                <a:latin typeface="Roboto"/>
                <a:ea typeface="Roboto"/>
                <a:cs typeface="Roboto"/>
                <a:sym typeface="Roboto"/>
              </a:rPr>
              <a:t>Going through the overall user interface of the application.</a:t>
            </a:r>
            <a:endParaRPr sz="1000">
              <a:solidFill>
                <a:srgbClr val="FFFFFF"/>
              </a:solidFill>
              <a:latin typeface="Roboto"/>
              <a:ea typeface="Roboto"/>
              <a:cs typeface="Roboto"/>
              <a:sym typeface="Roboto"/>
            </a:endParaRPr>
          </a:p>
        </p:txBody>
      </p:sp>
      <p:sp>
        <p:nvSpPr>
          <p:cNvPr id="323" name="Google Shape;323;p30"/>
          <p:cNvSpPr txBox="1"/>
          <p:nvPr/>
        </p:nvSpPr>
        <p:spPr>
          <a:xfrm>
            <a:off x="4592757" y="1612650"/>
            <a:ext cx="684600" cy="62065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1500" dirty="0">
                <a:solidFill>
                  <a:schemeClr val="lt1"/>
                </a:solidFill>
                <a:latin typeface="Roboto"/>
                <a:ea typeface="Roboto"/>
                <a:cs typeface="Roboto"/>
                <a:sym typeface="Roboto"/>
              </a:rPr>
              <a:t>APR</a:t>
            </a:r>
            <a:endParaRPr sz="1500" dirty="0">
              <a:solidFill>
                <a:schemeClr val="lt1"/>
              </a:solidFill>
              <a:latin typeface="Roboto"/>
              <a:ea typeface="Roboto"/>
              <a:cs typeface="Roboto"/>
              <a:sym typeface="Roboto"/>
            </a:endParaRPr>
          </a:p>
        </p:txBody>
      </p:sp>
      <p:sp>
        <p:nvSpPr>
          <p:cNvPr id="324" name="Google Shape;324;p30"/>
          <p:cNvSpPr txBox="1"/>
          <p:nvPr/>
        </p:nvSpPr>
        <p:spPr>
          <a:xfrm>
            <a:off x="4577071" y="3148267"/>
            <a:ext cx="1446000" cy="415500"/>
          </a:xfrm>
          <a:prstGeom prst="rect">
            <a:avLst/>
          </a:prstGeom>
          <a:noFill/>
          <a:ln>
            <a:noFill/>
          </a:ln>
        </p:spPr>
        <p:txBody>
          <a:bodyPr spcFirstLastPara="1" wrap="square" lIns="91425" tIns="91425" rIns="91425" bIns="91425" anchor="b" anchorCtr="0">
            <a:spAutoFit/>
          </a:bodyPr>
          <a:lstStyle/>
          <a:p>
            <a:pPr marL="0" lvl="0" indent="0" algn="l" rtl="0">
              <a:spcBef>
                <a:spcPts val="0"/>
              </a:spcBef>
              <a:spcAft>
                <a:spcPts val="0"/>
              </a:spcAft>
              <a:buNone/>
            </a:pPr>
            <a:r>
              <a:rPr lang="en-GB" sz="1500">
                <a:solidFill>
                  <a:schemeClr val="lt1"/>
                </a:solidFill>
                <a:latin typeface="Roboto"/>
                <a:ea typeface="Roboto"/>
                <a:cs typeface="Roboto"/>
                <a:sym typeface="Roboto"/>
              </a:rPr>
              <a:t>Backend</a:t>
            </a:r>
            <a:endParaRPr sz="1500">
              <a:solidFill>
                <a:schemeClr val="lt1"/>
              </a:solidFill>
              <a:latin typeface="Roboto"/>
              <a:ea typeface="Roboto"/>
              <a:cs typeface="Roboto"/>
              <a:sym typeface="Roboto"/>
            </a:endParaRPr>
          </a:p>
        </p:txBody>
      </p:sp>
      <p:sp>
        <p:nvSpPr>
          <p:cNvPr id="325" name="Google Shape;325;p30"/>
          <p:cNvSpPr txBox="1"/>
          <p:nvPr/>
        </p:nvSpPr>
        <p:spPr>
          <a:xfrm>
            <a:off x="4577071" y="3816804"/>
            <a:ext cx="14460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1000">
                <a:solidFill>
                  <a:schemeClr val="lt1"/>
                </a:solidFill>
                <a:latin typeface="Roboto"/>
                <a:ea typeface="Roboto"/>
                <a:cs typeface="Roboto"/>
                <a:sym typeface="Roboto"/>
              </a:rPr>
              <a:t>Working on the integration of the application with the Firebase.</a:t>
            </a:r>
            <a:endParaRPr sz="1000">
              <a:solidFill>
                <a:schemeClr val="lt1"/>
              </a:solidFill>
              <a:latin typeface="Roboto"/>
              <a:ea typeface="Roboto"/>
              <a:cs typeface="Roboto"/>
              <a:sym typeface="Roboto"/>
            </a:endParaRPr>
          </a:p>
        </p:txBody>
      </p:sp>
      <p:sp>
        <p:nvSpPr>
          <p:cNvPr id="326" name="Google Shape;326;p30"/>
          <p:cNvSpPr txBox="1"/>
          <p:nvPr/>
        </p:nvSpPr>
        <p:spPr>
          <a:xfrm>
            <a:off x="5977634" y="1612650"/>
            <a:ext cx="684600" cy="62065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1500" dirty="0">
                <a:solidFill>
                  <a:schemeClr val="lt1"/>
                </a:solidFill>
                <a:latin typeface="Roboto"/>
                <a:ea typeface="Roboto"/>
                <a:cs typeface="Roboto"/>
                <a:sym typeface="Roboto"/>
              </a:rPr>
              <a:t>MAY</a:t>
            </a:r>
            <a:endParaRPr sz="1500" dirty="0">
              <a:solidFill>
                <a:schemeClr val="lt1"/>
              </a:solidFill>
              <a:latin typeface="Roboto"/>
              <a:ea typeface="Roboto"/>
              <a:cs typeface="Roboto"/>
              <a:sym typeface="Roboto"/>
            </a:endParaRPr>
          </a:p>
        </p:txBody>
      </p:sp>
      <p:sp>
        <p:nvSpPr>
          <p:cNvPr id="327" name="Google Shape;327;p30"/>
          <p:cNvSpPr txBox="1"/>
          <p:nvPr/>
        </p:nvSpPr>
        <p:spPr>
          <a:xfrm>
            <a:off x="6019158" y="3148267"/>
            <a:ext cx="1446000" cy="415500"/>
          </a:xfrm>
          <a:prstGeom prst="rect">
            <a:avLst/>
          </a:prstGeom>
          <a:noFill/>
          <a:ln>
            <a:noFill/>
          </a:ln>
        </p:spPr>
        <p:txBody>
          <a:bodyPr spcFirstLastPara="1" wrap="square" lIns="91425" tIns="91425" rIns="91425" bIns="91425" anchor="b" anchorCtr="0">
            <a:spAutoFit/>
          </a:bodyPr>
          <a:lstStyle/>
          <a:p>
            <a:pPr marL="0" lvl="0" indent="0" algn="l" rtl="0">
              <a:spcBef>
                <a:spcPts val="0"/>
              </a:spcBef>
              <a:spcAft>
                <a:spcPts val="0"/>
              </a:spcAft>
              <a:buNone/>
            </a:pPr>
            <a:r>
              <a:rPr lang="en-GB" sz="1500">
                <a:solidFill>
                  <a:schemeClr val="lt1"/>
                </a:solidFill>
                <a:latin typeface="Roboto"/>
                <a:ea typeface="Roboto"/>
                <a:cs typeface="Roboto"/>
                <a:sym typeface="Roboto"/>
              </a:rPr>
              <a:t>Testing</a:t>
            </a:r>
            <a:endParaRPr sz="1500">
              <a:solidFill>
                <a:schemeClr val="lt1"/>
              </a:solidFill>
              <a:latin typeface="Roboto"/>
              <a:ea typeface="Roboto"/>
              <a:cs typeface="Roboto"/>
              <a:sym typeface="Roboto"/>
            </a:endParaRPr>
          </a:p>
        </p:txBody>
      </p:sp>
      <p:sp>
        <p:nvSpPr>
          <p:cNvPr id="328" name="Google Shape;328;p30"/>
          <p:cNvSpPr txBox="1"/>
          <p:nvPr/>
        </p:nvSpPr>
        <p:spPr>
          <a:xfrm>
            <a:off x="6019158" y="3816804"/>
            <a:ext cx="14460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1000">
                <a:solidFill>
                  <a:schemeClr val="lt1"/>
                </a:solidFill>
                <a:latin typeface="Roboto"/>
                <a:ea typeface="Roboto"/>
                <a:cs typeface="Roboto"/>
                <a:sym typeface="Roboto"/>
              </a:rPr>
              <a:t>We’ll be going through split testing phases in this stage.</a:t>
            </a:r>
            <a:endParaRPr sz="1000">
              <a:solidFill>
                <a:schemeClr val="lt1"/>
              </a:solidFill>
              <a:latin typeface="Roboto"/>
              <a:ea typeface="Roboto"/>
              <a:cs typeface="Roboto"/>
              <a:sym typeface="Roboto"/>
            </a:endParaRPr>
          </a:p>
        </p:txBody>
      </p:sp>
      <p:sp>
        <p:nvSpPr>
          <p:cNvPr id="329" name="Google Shape;329;p30"/>
          <p:cNvSpPr txBox="1"/>
          <p:nvPr/>
        </p:nvSpPr>
        <p:spPr>
          <a:xfrm>
            <a:off x="7367119" y="1612650"/>
            <a:ext cx="684600" cy="31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1500" dirty="0">
                <a:solidFill>
                  <a:schemeClr val="lt1"/>
                </a:solidFill>
                <a:latin typeface="Roboto"/>
                <a:ea typeface="Roboto"/>
                <a:cs typeface="Roboto"/>
                <a:sym typeface="Roboto"/>
              </a:rPr>
              <a:t>JUN</a:t>
            </a:r>
            <a:endParaRPr sz="1500" dirty="0">
              <a:solidFill>
                <a:schemeClr val="lt1"/>
              </a:solidFill>
              <a:latin typeface="Roboto"/>
              <a:ea typeface="Roboto"/>
              <a:cs typeface="Roboto"/>
              <a:sym typeface="Roboto"/>
            </a:endParaRPr>
          </a:p>
        </p:txBody>
      </p:sp>
      <p:sp>
        <p:nvSpPr>
          <p:cNvPr id="330" name="Google Shape;330;p30"/>
          <p:cNvSpPr txBox="1"/>
          <p:nvPr/>
        </p:nvSpPr>
        <p:spPr>
          <a:xfrm>
            <a:off x="7462364" y="3148267"/>
            <a:ext cx="1446000" cy="415500"/>
          </a:xfrm>
          <a:prstGeom prst="rect">
            <a:avLst/>
          </a:prstGeom>
          <a:noFill/>
          <a:ln>
            <a:noFill/>
          </a:ln>
        </p:spPr>
        <p:txBody>
          <a:bodyPr spcFirstLastPara="1" wrap="square" lIns="91425" tIns="91425" rIns="91425" bIns="91425" anchor="b" anchorCtr="0">
            <a:spAutoFit/>
          </a:bodyPr>
          <a:lstStyle/>
          <a:p>
            <a:pPr marL="0" lvl="0" indent="0" algn="l" rtl="0">
              <a:spcBef>
                <a:spcPts val="0"/>
              </a:spcBef>
              <a:spcAft>
                <a:spcPts val="0"/>
              </a:spcAft>
              <a:buNone/>
            </a:pPr>
            <a:r>
              <a:rPr lang="en-GB" sz="1500">
                <a:solidFill>
                  <a:schemeClr val="lt1"/>
                </a:solidFill>
                <a:latin typeface="Roboto"/>
                <a:ea typeface="Roboto"/>
                <a:cs typeface="Roboto"/>
                <a:sym typeface="Roboto"/>
              </a:rPr>
              <a:t>Deployment</a:t>
            </a:r>
            <a:endParaRPr sz="1500">
              <a:solidFill>
                <a:schemeClr val="lt1"/>
              </a:solidFill>
              <a:latin typeface="Roboto"/>
              <a:ea typeface="Roboto"/>
              <a:cs typeface="Roboto"/>
              <a:sym typeface="Roboto"/>
            </a:endParaRPr>
          </a:p>
        </p:txBody>
      </p:sp>
      <p:sp>
        <p:nvSpPr>
          <p:cNvPr id="331" name="Google Shape;331;p30"/>
          <p:cNvSpPr txBox="1"/>
          <p:nvPr/>
        </p:nvSpPr>
        <p:spPr>
          <a:xfrm>
            <a:off x="7634614" y="3784079"/>
            <a:ext cx="1446000" cy="95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1000" dirty="0">
                <a:solidFill>
                  <a:schemeClr val="lt1"/>
                </a:solidFill>
                <a:latin typeface="Roboto"/>
                <a:ea typeface="Roboto"/>
                <a:cs typeface="Roboto"/>
                <a:sym typeface="Roboto"/>
              </a:rPr>
              <a:t>Finally, After sorting out all the bugs and patches. We’ll be deploying the application.</a:t>
            </a:r>
            <a:endParaRPr sz="1000" dirty="0">
              <a:solidFill>
                <a:schemeClr val="lt1"/>
              </a:solidFill>
              <a:latin typeface="Roboto"/>
              <a:ea typeface="Roboto"/>
              <a:cs typeface="Roboto"/>
              <a:sym typeface="Roboto"/>
            </a:endParaRPr>
          </a:p>
        </p:txBody>
      </p:sp>
      <p:cxnSp>
        <p:nvCxnSpPr>
          <p:cNvPr id="332" name="Google Shape;332;p30"/>
          <p:cNvCxnSpPr/>
          <p:nvPr/>
        </p:nvCxnSpPr>
        <p:spPr>
          <a:xfrm>
            <a:off x="1003640" y="1792856"/>
            <a:ext cx="813000" cy="962700"/>
          </a:xfrm>
          <a:prstGeom prst="straightConnector1">
            <a:avLst/>
          </a:prstGeom>
          <a:noFill/>
          <a:ln w="9525" cap="flat" cmpd="sng">
            <a:solidFill>
              <a:srgbClr val="FFFFFF"/>
            </a:solidFill>
            <a:prstDash val="solid"/>
            <a:round/>
            <a:headEnd type="none" w="med" len="med"/>
            <a:tailEnd type="none" w="med" len="med"/>
          </a:ln>
        </p:spPr>
      </p:cxnSp>
      <p:sp>
        <p:nvSpPr>
          <p:cNvPr id="333" name="Google Shape;333;p30"/>
          <p:cNvSpPr/>
          <p:nvPr/>
        </p:nvSpPr>
        <p:spPr>
          <a:xfrm flipH="1">
            <a:off x="324782" y="2579066"/>
            <a:ext cx="1507800" cy="1866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34" name="Google Shape;334;p30"/>
          <p:cNvSpPr/>
          <p:nvPr/>
        </p:nvSpPr>
        <p:spPr>
          <a:xfrm>
            <a:off x="324177" y="2785582"/>
            <a:ext cx="1507800" cy="1866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335" name="Google Shape;335;p30"/>
          <p:cNvCxnSpPr/>
          <p:nvPr/>
        </p:nvCxnSpPr>
        <p:spPr>
          <a:xfrm>
            <a:off x="2395335" y="1792856"/>
            <a:ext cx="813000" cy="962700"/>
          </a:xfrm>
          <a:prstGeom prst="straightConnector1">
            <a:avLst/>
          </a:prstGeom>
          <a:noFill/>
          <a:ln w="9525" cap="flat" cmpd="sng">
            <a:solidFill>
              <a:srgbClr val="FFFFFF"/>
            </a:solidFill>
            <a:prstDash val="solid"/>
            <a:round/>
            <a:headEnd type="none" w="med" len="med"/>
            <a:tailEnd type="none" w="med" len="med"/>
          </a:ln>
        </p:spPr>
      </p:cxnSp>
      <p:sp>
        <p:nvSpPr>
          <p:cNvPr id="336" name="Google Shape;336;p30"/>
          <p:cNvSpPr/>
          <p:nvPr/>
        </p:nvSpPr>
        <p:spPr>
          <a:xfrm flipH="1">
            <a:off x="1716478" y="2579066"/>
            <a:ext cx="1507800" cy="1866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337" name="Google Shape;337;p30"/>
          <p:cNvSpPr/>
          <p:nvPr/>
        </p:nvSpPr>
        <p:spPr>
          <a:xfrm>
            <a:off x="1715872" y="2785582"/>
            <a:ext cx="1507800" cy="1866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338" name="Google Shape;338;p30"/>
          <p:cNvCxnSpPr/>
          <p:nvPr/>
        </p:nvCxnSpPr>
        <p:spPr>
          <a:xfrm>
            <a:off x="3787730" y="1792856"/>
            <a:ext cx="813000" cy="962700"/>
          </a:xfrm>
          <a:prstGeom prst="straightConnector1">
            <a:avLst/>
          </a:prstGeom>
          <a:noFill/>
          <a:ln w="9525" cap="flat" cmpd="sng">
            <a:solidFill>
              <a:srgbClr val="FFFFFF"/>
            </a:solidFill>
            <a:prstDash val="solid"/>
            <a:round/>
            <a:headEnd type="none" w="med" len="med"/>
            <a:tailEnd type="none" w="med" len="med"/>
          </a:ln>
        </p:spPr>
      </p:cxnSp>
      <p:sp>
        <p:nvSpPr>
          <p:cNvPr id="339" name="Google Shape;339;p30"/>
          <p:cNvSpPr/>
          <p:nvPr/>
        </p:nvSpPr>
        <p:spPr>
          <a:xfrm flipH="1">
            <a:off x="3108872" y="2579066"/>
            <a:ext cx="1507800" cy="1866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40" name="Google Shape;340;p30"/>
          <p:cNvSpPr/>
          <p:nvPr/>
        </p:nvSpPr>
        <p:spPr>
          <a:xfrm>
            <a:off x="3108266" y="2785582"/>
            <a:ext cx="1507800" cy="1866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341" name="Google Shape;341;p30"/>
          <p:cNvCxnSpPr/>
          <p:nvPr/>
        </p:nvCxnSpPr>
        <p:spPr>
          <a:xfrm>
            <a:off x="5176761" y="1792856"/>
            <a:ext cx="813000" cy="962700"/>
          </a:xfrm>
          <a:prstGeom prst="straightConnector1">
            <a:avLst/>
          </a:prstGeom>
          <a:noFill/>
          <a:ln w="9525" cap="flat" cmpd="sng">
            <a:solidFill>
              <a:schemeClr val="accent3"/>
            </a:solidFill>
            <a:prstDash val="solid"/>
            <a:round/>
            <a:headEnd type="none" w="med" len="med"/>
            <a:tailEnd type="none" w="med" len="med"/>
          </a:ln>
        </p:spPr>
      </p:cxnSp>
      <p:sp>
        <p:nvSpPr>
          <p:cNvPr id="342" name="Google Shape;342;p30"/>
          <p:cNvSpPr/>
          <p:nvPr/>
        </p:nvSpPr>
        <p:spPr>
          <a:xfrm flipH="1">
            <a:off x="4497904" y="2579066"/>
            <a:ext cx="1507800" cy="1866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43" name="Google Shape;343;p30"/>
          <p:cNvSpPr/>
          <p:nvPr/>
        </p:nvSpPr>
        <p:spPr>
          <a:xfrm>
            <a:off x="4497298" y="2785582"/>
            <a:ext cx="1507800" cy="1866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344" name="Google Shape;344;p30"/>
          <p:cNvCxnSpPr/>
          <p:nvPr/>
        </p:nvCxnSpPr>
        <p:spPr>
          <a:xfrm>
            <a:off x="6561638" y="1792856"/>
            <a:ext cx="813000" cy="962700"/>
          </a:xfrm>
          <a:prstGeom prst="straightConnector1">
            <a:avLst/>
          </a:prstGeom>
          <a:noFill/>
          <a:ln w="9525" cap="flat" cmpd="sng">
            <a:solidFill>
              <a:schemeClr val="accent3"/>
            </a:solidFill>
            <a:prstDash val="solid"/>
            <a:round/>
            <a:headEnd type="none" w="med" len="med"/>
            <a:tailEnd type="none" w="med" len="med"/>
          </a:ln>
        </p:spPr>
      </p:cxnSp>
      <p:sp>
        <p:nvSpPr>
          <p:cNvPr id="345" name="Google Shape;345;p30"/>
          <p:cNvSpPr/>
          <p:nvPr/>
        </p:nvSpPr>
        <p:spPr>
          <a:xfrm flipH="1">
            <a:off x="5882780" y="2579066"/>
            <a:ext cx="1507800" cy="1866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46" name="Google Shape;346;p30"/>
          <p:cNvSpPr/>
          <p:nvPr/>
        </p:nvSpPr>
        <p:spPr>
          <a:xfrm>
            <a:off x="5882175" y="2785582"/>
            <a:ext cx="1507800" cy="1866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347" name="Google Shape;347;p30"/>
          <p:cNvCxnSpPr/>
          <p:nvPr/>
        </p:nvCxnSpPr>
        <p:spPr>
          <a:xfrm>
            <a:off x="7951123" y="1792856"/>
            <a:ext cx="813000" cy="962700"/>
          </a:xfrm>
          <a:prstGeom prst="straightConnector1">
            <a:avLst/>
          </a:prstGeom>
          <a:noFill/>
          <a:ln w="9525" cap="flat" cmpd="sng">
            <a:solidFill>
              <a:schemeClr val="accent3"/>
            </a:solidFill>
            <a:prstDash val="solid"/>
            <a:round/>
            <a:headEnd type="none" w="med" len="med"/>
            <a:tailEnd type="none" w="med" len="med"/>
          </a:ln>
        </p:spPr>
      </p:cxnSp>
      <p:sp>
        <p:nvSpPr>
          <p:cNvPr id="348" name="Google Shape;348;p30"/>
          <p:cNvSpPr/>
          <p:nvPr/>
        </p:nvSpPr>
        <p:spPr>
          <a:xfrm flipH="1">
            <a:off x="7272265" y="2579066"/>
            <a:ext cx="1507800" cy="1866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349" name="Google Shape;349;p30"/>
          <p:cNvSpPr/>
          <p:nvPr/>
        </p:nvSpPr>
        <p:spPr>
          <a:xfrm>
            <a:off x="7271660" y="2785582"/>
            <a:ext cx="1507800" cy="1866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1"/>
          <p:cNvSpPr txBox="1">
            <a:spLocks noGrp="1"/>
          </p:cNvSpPr>
          <p:nvPr>
            <p:ph type="title"/>
          </p:nvPr>
        </p:nvSpPr>
        <p:spPr>
          <a:xfrm>
            <a:off x="1052550" y="2094600"/>
            <a:ext cx="7038900" cy="9543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sz="5000" b="1"/>
              <a:t>Thank You!</a:t>
            </a:r>
            <a:endParaRPr sz="5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18"/>
          <p:cNvSpPr txBox="1">
            <a:spLocks noGrp="1"/>
          </p:cNvSpPr>
          <p:nvPr>
            <p:ph type="ctrTitle"/>
          </p:nvPr>
        </p:nvSpPr>
        <p:spPr>
          <a:xfrm>
            <a:off x="3834600" y="1694550"/>
            <a:ext cx="3471600" cy="1169521"/>
          </a:xfrm>
          <a:prstGeom prst="rect">
            <a:avLst/>
          </a:prstGeom>
        </p:spPr>
        <p:txBody>
          <a:bodyPr spcFirstLastPara="1" wrap="square" lIns="91425" tIns="91425" rIns="91425" bIns="91425" anchor="t" anchorCtr="0">
            <a:spAutoFit/>
          </a:bodyPr>
          <a:lstStyle/>
          <a:p>
            <a:pPr lvl="0"/>
            <a:r>
              <a:rPr lang="en-IN" sz="3200" dirty="0"/>
              <a:t>IHA</a:t>
            </a:r>
            <a:br>
              <a:rPr lang="en-IN" sz="3200" dirty="0"/>
            </a:br>
            <a:r>
              <a:rPr lang="en-IN" sz="1200" dirty="0"/>
              <a:t>( IOT enabled Hostel Attendance system)</a:t>
            </a:r>
            <a:endParaRPr sz="1200" b="1" dirty="0"/>
          </a:p>
          <a:p>
            <a:pPr marL="0" lvl="0" indent="0" rtl="0">
              <a:spcBef>
                <a:spcPts val="0"/>
              </a:spcBef>
              <a:spcAft>
                <a:spcPts val="0"/>
              </a:spcAft>
              <a:buNone/>
            </a:pPr>
            <a:r>
              <a:rPr lang="en-GB" sz="2000" b="1" dirty="0">
                <a:latin typeface="Lato"/>
                <a:ea typeface="Lato"/>
                <a:cs typeface="Lato"/>
                <a:sym typeface="Lato"/>
              </a:rPr>
              <a:t>Project Number: 71</a:t>
            </a:r>
            <a:endParaRPr sz="4900" b="1" dirty="0"/>
          </a:p>
        </p:txBody>
      </p:sp>
      <p:sp>
        <p:nvSpPr>
          <p:cNvPr id="234" name="Google Shape;234;p18"/>
          <p:cNvSpPr txBox="1">
            <a:spLocks noGrp="1"/>
          </p:cNvSpPr>
          <p:nvPr>
            <p:ph type="subTitle" idx="1"/>
          </p:nvPr>
        </p:nvSpPr>
        <p:spPr>
          <a:xfrm>
            <a:off x="5284850" y="3391525"/>
            <a:ext cx="3574500" cy="1485900"/>
          </a:xfrm>
          <a:prstGeom prst="rect">
            <a:avLst/>
          </a:prstGeom>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SzPts val="1600"/>
              <a:buChar char="●"/>
            </a:pPr>
            <a:r>
              <a:rPr lang="en-GB" sz="1600" dirty="0"/>
              <a:t>Yash Raj Pandey (191B295)</a:t>
            </a:r>
            <a:endParaRPr sz="1600" dirty="0"/>
          </a:p>
          <a:p>
            <a:pPr marL="457200" lvl="0" indent="-330200" algn="l" rtl="0">
              <a:lnSpc>
                <a:spcPct val="115000"/>
              </a:lnSpc>
              <a:spcBef>
                <a:spcPts val="0"/>
              </a:spcBef>
              <a:spcAft>
                <a:spcPts val="0"/>
              </a:spcAft>
              <a:buSzPts val="1600"/>
              <a:buChar char="●"/>
            </a:pPr>
            <a:r>
              <a:rPr lang="en-GB" sz="1600" dirty="0" err="1"/>
              <a:t>Aryman</a:t>
            </a:r>
            <a:r>
              <a:rPr lang="en-GB" sz="1600" dirty="0"/>
              <a:t> Tripathi (191B309)</a:t>
            </a:r>
            <a:endParaRPr sz="1600" dirty="0"/>
          </a:p>
          <a:p>
            <a:pPr marL="457200" lvl="0" indent="-330200" algn="l" rtl="0">
              <a:lnSpc>
                <a:spcPct val="115000"/>
              </a:lnSpc>
              <a:spcBef>
                <a:spcPts val="0"/>
              </a:spcBef>
              <a:spcAft>
                <a:spcPts val="0"/>
              </a:spcAft>
              <a:buSzPts val="1600"/>
              <a:buChar char="●"/>
            </a:pPr>
            <a:r>
              <a:rPr lang="en-GB" sz="1600" dirty="0"/>
              <a:t>Samarth Dubey (191B304)</a:t>
            </a:r>
            <a:endParaRPr sz="1600" dirty="0"/>
          </a:p>
          <a:p>
            <a:pPr marL="0" lvl="0" indent="0" algn="l" rtl="0">
              <a:lnSpc>
                <a:spcPct val="100000"/>
              </a:lnSpc>
              <a:spcBef>
                <a:spcPts val="1600"/>
              </a:spcBef>
              <a:spcAft>
                <a:spcPts val="0"/>
              </a:spcAft>
              <a:buNone/>
            </a:pPr>
            <a:r>
              <a:rPr lang="en-GB" sz="1600" dirty="0"/>
              <a:t>           Mentored by: Mrs. </a:t>
            </a:r>
            <a:r>
              <a:rPr lang="en-GB" sz="1600" dirty="0" err="1"/>
              <a:t>Babita</a:t>
            </a:r>
            <a:r>
              <a:rPr lang="en-GB" sz="1600" dirty="0"/>
              <a:t> Tiwari</a:t>
            </a:r>
            <a:endParaRPr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b="1"/>
              <a:t>Contents</a:t>
            </a:r>
            <a:endParaRPr sz="3000" b="1"/>
          </a:p>
        </p:txBody>
      </p:sp>
      <p:sp>
        <p:nvSpPr>
          <p:cNvPr id="240" name="Google Shape;240;p19"/>
          <p:cNvSpPr txBox="1"/>
          <p:nvPr/>
        </p:nvSpPr>
        <p:spPr>
          <a:xfrm>
            <a:off x="1297500" y="1856825"/>
            <a:ext cx="3097200" cy="2839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GB" sz="1500">
                <a:solidFill>
                  <a:schemeClr val="lt1"/>
                </a:solidFill>
                <a:latin typeface="Montserrat"/>
                <a:ea typeface="Montserrat"/>
                <a:cs typeface="Montserrat"/>
                <a:sym typeface="Montserrat"/>
              </a:rPr>
              <a:t>Overview</a:t>
            </a:r>
            <a:endParaRPr sz="1500">
              <a:solidFill>
                <a:schemeClr val="lt1"/>
              </a:solidFill>
              <a:latin typeface="Montserrat"/>
              <a:ea typeface="Montserrat"/>
              <a:cs typeface="Montserrat"/>
              <a:sym typeface="Montserrat"/>
            </a:endParaRPr>
          </a:p>
          <a:p>
            <a:pPr marL="0" lvl="0" indent="0" algn="l" rtl="0">
              <a:lnSpc>
                <a:spcPct val="150000"/>
              </a:lnSpc>
              <a:spcBef>
                <a:spcPts val="0"/>
              </a:spcBef>
              <a:spcAft>
                <a:spcPts val="0"/>
              </a:spcAft>
              <a:buNone/>
            </a:pPr>
            <a:r>
              <a:rPr lang="en-GB" sz="1500">
                <a:solidFill>
                  <a:schemeClr val="lt1"/>
                </a:solidFill>
                <a:latin typeface="Montserrat"/>
                <a:ea typeface="Montserrat"/>
                <a:cs typeface="Montserrat"/>
                <a:sym typeface="Montserrat"/>
              </a:rPr>
              <a:t>Requirements Analysis</a:t>
            </a:r>
            <a:endParaRPr sz="1500">
              <a:solidFill>
                <a:schemeClr val="lt1"/>
              </a:solidFill>
              <a:latin typeface="Montserrat"/>
              <a:ea typeface="Montserrat"/>
              <a:cs typeface="Montserrat"/>
              <a:sym typeface="Montserrat"/>
            </a:endParaRPr>
          </a:p>
          <a:p>
            <a:pPr marL="0" lvl="0" indent="0" algn="l" rtl="0">
              <a:lnSpc>
                <a:spcPct val="150000"/>
              </a:lnSpc>
              <a:spcBef>
                <a:spcPts val="0"/>
              </a:spcBef>
              <a:spcAft>
                <a:spcPts val="0"/>
              </a:spcAft>
              <a:buNone/>
            </a:pPr>
            <a:r>
              <a:rPr lang="en-GB" sz="1500">
                <a:solidFill>
                  <a:schemeClr val="lt1"/>
                </a:solidFill>
                <a:latin typeface="Montserrat"/>
                <a:ea typeface="Montserrat"/>
                <a:cs typeface="Montserrat"/>
                <a:sym typeface="Montserrat"/>
              </a:rPr>
              <a:t>Understanding the Problems</a:t>
            </a:r>
            <a:endParaRPr sz="1500">
              <a:solidFill>
                <a:schemeClr val="lt1"/>
              </a:solidFill>
              <a:latin typeface="Montserrat"/>
              <a:ea typeface="Montserrat"/>
              <a:cs typeface="Montserrat"/>
              <a:sym typeface="Montserrat"/>
            </a:endParaRPr>
          </a:p>
          <a:p>
            <a:pPr marL="0" lvl="0" indent="0" algn="l" rtl="0">
              <a:lnSpc>
                <a:spcPct val="150000"/>
              </a:lnSpc>
              <a:spcBef>
                <a:spcPts val="0"/>
              </a:spcBef>
              <a:spcAft>
                <a:spcPts val="0"/>
              </a:spcAft>
              <a:buNone/>
            </a:pPr>
            <a:r>
              <a:rPr lang="en-GB" sz="1500">
                <a:solidFill>
                  <a:schemeClr val="lt1"/>
                </a:solidFill>
                <a:latin typeface="Montserrat"/>
                <a:ea typeface="Montserrat"/>
                <a:cs typeface="Montserrat"/>
                <a:sym typeface="Montserrat"/>
              </a:rPr>
              <a:t>Project Objective</a:t>
            </a:r>
            <a:endParaRPr sz="1500">
              <a:solidFill>
                <a:schemeClr val="lt1"/>
              </a:solidFill>
              <a:latin typeface="Montserrat"/>
              <a:ea typeface="Montserrat"/>
              <a:cs typeface="Montserrat"/>
              <a:sym typeface="Montserrat"/>
            </a:endParaRPr>
          </a:p>
          <a:p>
            <a:pPr marL="0" lvl="0" indent="0" algn="l" rtl="0">
              <a:lnSpc>
                <a:spcPct val="150000"/>
              </a:lnSpc>
              <a:spcBef>
                <a:spcPts val="0"/>
              </a:spcBef>
              <a:spcAft>
                <a:spcPts val="0"/>
              </a:spcAft>
              <a:buNone/>
            </a:pPr>
            <a:r>
              <a:rPr lang="en-GB" sz="1500">
                <a:solidFill>
                  <a:schemeClr val="lt1"/>
                </a:solidFill>
                <a:latin typeface="Montserrat"/>
                <a:ea typeface="Montserrat"/>
                <a:cs typeface="Montserrat"/>
                <a:sym typeface="Montserrat"/>
              </a:rPr>
              <a:t>Target Audience</a:t>
            </a:r>
            <a:endParaRPr sz="1500">
              <a:solidFill>
                <a:schemeClr val="lt1"/>
              </a:solidFill>
              <a:latin typeface="Montserrat"/>
              <a:ea typeface="Montserrat"/>
              <a:cs typeface="Montserrat"/>
              <a:sym typeface="Montserrat"/>
            </a:endParaRPr>
          </a:p>
          <a:p>
            <a:pPr marL="0" lvl="0" indent="0" algn="l" rtl="0">
              <a:lnSpc>
                <a:spcPct val="150000"/>
              </a:lnSpc>
              <a:spcBef>
                <a:spcPts val="0"/>
              </a:spcBef>
              <a:spcAft>
                <a:spcPts val="0"/>
              </a:spcAft>
              <a:buNone/>
            </a:pPr>
            <a:r>
              <a:rPr lang="en-GB" sz="1500">
                <a:solidFill>
                  <a:schemeClr val="lt1"/>
                </a:solidFill>
                <a:latin typeface="Montserrat"/>
                <a:ea typeface="Montserrat"/>
                <a:cs typeface="Montserrat"/>
                <a:sym typeface="Montserrat"/>
              </a:rPr>
              <a:t>Tech Stack</a:t>
            </a:r>
            <a:endParaRPr sz="1500">
              <a:solidFill>
                <a:schemeClr val="lt1"/>
              </a:solidFill>
              <a:latin typeface="Montserrat"/>
              <a:ea typeface="Montserrat"/>
              <a:cs typeface="Montserrat"/>
              <a:sym typeface="Montserrat"/>
            </a:endParaRPr>
          </a:p>
          <a:p>
            <a:pPr marL="0" lvl="0" indent="0" algn="l" rtl="0">
              <a:lnSpc>
                <a:spcPct val="150000"/>
              </a:lnSpc>
              <a:spcBef>
                <a:spcPts val="0"/>
              </a:spcBef>
              <a:spcAft>
                <a:spcPts val="0"/>
              </a:spcAft>
              <a:buNone/>
            </a:pPr>
            <a:r>
              <a:rPr lang="en-GB" sz="1500">
                <a:solidFill>
                  <a:schemeClr val="lt1"/>
                </a:solidFill>
                <a:latin typeface="Montserrat"/>
                <a:ea typeface="Montserrat"/>
                <a:cs typeface="Montserrat"/>
                <a:sym typeface="Montserrat"/>
              </a:rPr>
              <a:t>System Design</a:t>
            </a:r>
            <a:endParaRPr sz="1500">
              <a:solidFill>
                <a:schemeClr val="lt1"/>
              </a:solidFill>
              <a:latin typeface="Montserrat"/>
              <a:ea typeface="Montserrat"/>
              <a:cs typeface="Montserrat"/>
              <a:sym typeface="Montserrat"/>
            </a:endParaRPr>
          </a:p>
          <a:p>
            <a:pPr marL="0" lvl="0" indent="0" algn="l" rtl="0">
              <a:lnSpc>
                <a:spcPct val="150000"/>
              </a:lnSpc>
              <a:spcBef>
                <a:spcPts val="0"/>
              </a:spcBef>
              <a:spcAft>
                <a:spcPts val="0"/>
              </a:spcAft>
              <a:buNone/>
            </a:pPr>
            <a:r>
              <a:rPr lang="en-GB" sz="1500">
                <a:solidFill>
                  <a:schemeClr val="lt1"/>
                </a:solidFill>
                <a:latin typeface="Montserrat"/>
                <a:ea typeface="Montserrat"/>
                <a:cs typeface="Montserrat"/>
                <a:sym typeface="Montserrat"/>
              </a:rPr>
              <a:t>Project Timeline</a:t>
            </a:r>
            <a:endParaRPr sz="1500">
              <a:solidFill>
                <a:schemeClr val="lt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0"/>
          <p:cNvSpPr txBox="1">
            <a:spLocks noGrp="1"/>
          </p:cNvSpPr>
          <p:nvPr>
            <p:ph type="title"/>
          </p:nvPr>
        </p:nvSpPr>
        <p:spPr>
          <a:xfrm>
            <a:off x="1297500" y="393750"/>
            <a:ext cx="7038900" cy="646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t>Overview</a:t>
            </a:r>
            <a:endParaRPr sz="3000" b="1" dirty="0"/>
          </a:p>
        </p:txBody>
      </p:sp>
      <p:sp>
        <p:nvSpPr>
          <p:cNvPr id="246" name="Google Shape;246;p20"/>
          <p:cNvSpPr txBox="1">
            <a:spLocks noGrp="1"/>
          </p:cNvSpPr>
          <p:nvPr>
            <p:ph type="body" idx="1"/>
          </p:nvPr>
        </p:nvSpPr>
        <p:spPr>
          <a:xfrm>
            <a:off x="1297500" y="1567550"/>
            <a:ext cx="7038900" cy="3370123"/>
          </a:xfrm>
          <a:prstGeom prst="rect">
            <a:avLst/>
          </a:prstGeom>
        </p:spPr>
        <p:txBody>
          <a:bodyPr spcFirstLastPara="1" wrap="square" lIns="91425" tIns="91425" rIns="91425" bIns="91425" anchor="t" anchorCtr="0">
            <a:spAutoFit/>
          </a:bodyPr>
          <a:lstStyle/>
          <a:p>
            <a:pPr algn="just"/>
            <a:r>
              <a:rPr lang="en-US" sz="1800" dirty="0">
                <a:latin typeface="Montserrat" panose="00000500000000000000" pitchFamily="2" charset="0"/>
              </a:rPr>
              <a:t>This particular project deals with the problems on managing a hostel and avoids the problems which occur when carried manually. This is an interesting concept set forth to automate the traditional attendance system by using authentication technique. The traditional system requires a register maintained for manually marking attendance for the students which is time consuming. Hence this proposed project eliminates the need of maintaining attendance sheet. </a:t>
            </a:r>
            <a:endParaRPr lang="en-IN" sz="1800" dirty="0">
              <a:latin typeface="Montserrat" panose="00000500000000000000" pitchFamily="2" charset="0"/>
            </a:endParaRPr>
          </a:p>
          <a:p>
            <a:pPr marL="0" lvl="0" indent="0" algn="just">
              <a:buNone/>
            </a:pPr>
            <a:endParaRPr sz="1800" dirty="0">
              <a:latin typeface="Montserrat" panose="00000500000000000000" pitchFamily="2" charset="0"/>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21"/>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500" b="1" dirty="0"/>
              <a:t>Introducing: IHA</a:t>
            </a:r>
            <a:endParaRPr sz="2500" b="1" dirty="0"/>
          </a:p>
        </p:txBody>
      </p:sp>
      <p:sp>
        <p:nvSpPr>
          <p:cNvPr id="252" name="Google Shape;252;p21"/>
          <p:cNvSpPr txBox="1">
            <a:spLocks noGrp="1"/>
          </p:cNvSpPr>
          <p:nvPr>
            <p:ph type="body" idx="2"/>
          </p:nvPr>
        </p:nvSpPr>
        <p:spPr>
          <a:xfrm>
            <a:off x="1276525" y="1390482"/>
            <a:ext cx="7038900" cy="3051574"/>
          </a:xfrm>
          <a:prstGeom prst="rect">
            <a:avLst/>
          </a:prstGeom>
        </p:spPr>
        <p:txBody>
          <a:bodyPr spcFirstLastPara="1" wrap="square" lIns="91425" tIns="91425" rIns="91425" bIns="91425" anchor="t" anchorCtr="0">
            <a:spAutoFit/>
          </a:bodyPr>
          <a:lstStyle/>
          <a:p>
            <a:pPr marL="0" lvl="0" indent="0" algn="just">
              <a:buNone/>
            </a:pPr>
            <a:r>
              <a:rPr lang="en-US" sz="1800" dirty="0">
                <a:latin typeface="Montserrat" panose="00000500000000000000" pitchFamily="2" charset="0"/>
              </a:rPr>
              <a:t>The project is a system that takes down students’ attendance using barcode. Every student is provided with a card containing a unique barcode. Each barcode represents a unique id of students. Students just have to scan their cards using barcode scanner and the system notes down their attendance as per dates. System then stores all the students’ attendance records and generates defaulter list. It also generates an overall report in excel sheet for admin (that is warden). </a:t>
            </a:r>
            <a:endParaRPr sz="1800" dirty="0">
              <a:latin typeface="Montserrat" panose="00000500000000000000" pitchFamily="2" charset="0"/>
              <a:ea typeface="Montserrat"/>
              <a:cs typeface="Montserrat"/>
              <a:sym typeface="Montserrat"/>
            </a:endParaRPr>
          </a:p>
        </p:txBody>
      </p:sp>
      <p:sp>
        <p:nvSpPr>
          <p:cNvPr id="254" name="Google Shape;254;p21"/>
          <p:cNvSpPr/>
          <p:nvPr/>
        </p:nvSpPr>
        <p:spPr>
          <a:xfrm flipH="1">
            <a:off x="4938301" y="1656775"/>
            <a:ext cx="2908200" cy="2908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2"/>
          <p:cNvSpPr txBox="1">
            <a:spLocks noGrp="1"/>
          </p:cNvSpPr>
          <p:nvPr>
            <p:ph type="title"/>
          </p:nvPr>
        </p:nvSpPr>
        <p:spPr>
          <a:xfrm>
            <a:off x="1297500" y="393750"/>
            <a:ext cx="7038900" cy="646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sz="3000" b="1"/>
              <a:t>Requirements Analysis</a:t>
            </a:r>
            <a:endParaRPr sz="3000" b="1"/>
          </a:p>
        </p:txBody>
      </p:sp>
      <p:sp>
        <p:nvSpPr>
          <p:cNvPr id="260" name="Google Shape;260;p22"/>
          <p:cNvSpPr txBox="1">
            <a:spLocks noGrp="1"/>
          </p:cNvSpPr>
          <p:nvPr>
            <p:ph type="body" idx="1"/>
          </p:nvPr>
        </p:nvSpPr>
        <p:spPr>
          <a:xfrm>
            <a:off x="1297500" y="1632900"/>
            <a:ext cx="4323300" cy="3354734"/>
          </a:xfrm>
          <a:prstGeom prst="rect">
            <a:avLst/>
          </a:prstGeom>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GB" sz="2000" b="1" dirty="0"/>
              <a:t>Software Requirements:</a:t>
            </a:r>
          </a:p>
          <a:p>
            <a:pPr marL="0" lvl="0" indent="0" algn="just" rtl="0">
              <a:lnSpc>
                <a:spcPct val="100000"/>
              </a:lnSpc>
              <a:spcBef>
                <a:spcPts val="0"/>
              </a:spcBef>
              <a:spcAft>
                <a:spcPts val="0"/>
              </a:spcAft>
              <a:buNone/>
            </a:pPr>
            <a:r>
              <a:rPr lang="en-GB" sz="1800" dirty="0"/>
              <a:t>Android studio</a:t>
            </a:r>
          </a:p>
          <a:p>
            <a:pPr marL="0" lvl="0" indent="0" algn="just" rtl="0">
              <a:lnSpc>
                <a:spcPct val="100000"/>
              </a:lnSpc>
              <a:spcBef>
                <a:spcPts val="0"/>
              </a:spcBef>
              <a:spcAft>
                <a:spcPts val="0"/>
              </a:spcAft>
              <a:buNone/>
            </a:pPr>
            <a:r>
              <a:rPr lang="en-GB" sz="1800" dirty="0"/>
              <a:t>Visual studio code</a:t>
            </a:r>
            <a:endParaRPr sz="1800" dirty="0"/>
          </a:p>
          <a:p>
            <a:pPr marL="0" lvl="0" indent="0" algn="just" rtl="0">
              <a:lnSpc>
                <a:spcPct val="100000"/>
              </a:lnSpc>
              <a:spcBef>
                <a:spcPts val="0"/>
              </a:spcBef>
              <a:spcAft>
                <a:spcPts val="0"/>
              </a:spcAft>
              <a:buNone/>
            </a:pPr>
            <a:r>
              <a:rPr lang="en-IN" sz="1800" dirty="0"/>
              <a:t>MySQL</a:t>
            </a:r>
          </a:p>
          <a:p>
            <a:pPr marL="0" lvl="0" indent="0" algn="just" rtl="0">
              <a:lnSpc>
                <a:spcPct val="100000"/>
              </a:lnSpc>
              <a:spcBef>
                <a:spcPts val="0"/>
              </a:spcBef>
              <a:spcAft>
                <a:spcPts val="0"/>
              </a:spcAft>
              <a:buNone/>
            </a:pPr>
            <a:r>
              <a:rPr lang="en-IN" sz="1800" dirty="0"/>
              <a:t>Python 2.7 or above</a:t>
            </a:r>
          </a:p>
          <a:p>
            <a:pPr marL="0" lvl="0" indent="0" algn="just" rtl="0">
              <a:lnSpc>
                <a:spcPct val="150000"/>
              </a:lnSpc>
              <a:spcBef>
                <a:spcPts val="0"/>
              </a:spcBef>
              <a:spcAft>
                <a:spcPts val="0"/>
              </a:spcAft>
              <a:buNone/>
            </a:pPr>
            <a:endParaRPr lang="en-IN" sz="2000" b="1" dirty="0"/>
          </a:p>
          <a:p>
            <a:pPr marL="0" lvl="0" indent="0" algn="just" rtl="0">
              <a:lnSpc>
                <a:spcPct val="100000"/>
              </a:lnSpc>
              <a:spcBef>
                <a:spcPts val="0"/>
              </a:spcBef>
              <a:spcAft>
                <a:spcPts val="0"/>
              </a:spcAft>
              <a:buNone/>
            </a:pPr>
            <a:r>
              <a:rPr lang="en-IN" sz="2000" b="1" dirty="0"/>
              <a:t>Hardware Requirement:</a:t>
            </a:r>
          </a:p>
          <a:p>
            <a:pPr marL="0" lvl="0" indent="0" algn="just" rtl="0">
              <a:lnSpc>
                <a:spcPct val="100000"/>
              </a:lnSpc>
              <a:spcBef>
                <a:spcPts val="0"/>
              </a:spcBef>
              <a:spcAft>
                <a:spcPts val="0"/>
              </a:spcAft>
              <a:buNone/>
            </a:pPr>
            <a:r>
              <a:rPr lang="en-IN" sz="1800" dirty="0"/>
              <a:t>Android or iOS Device</a:t>
            </a:r>
          </a:p>
          <a:p>
            <a:pPr marL="0" lvl="0" indent="0" algn="just" rtl="0">
              <a:lnSpc>
                <a:spcPct val="100000"/>
              </a:lnSpc>
              <a:spcBef>
                <a:spcPts val="0"/>
              </a:spcBef>
              <a:spcAft>
                <a:spcPts val="0"/>
              </a:spcAft>
              <a:buNone/>
            </a:pPr>
            <a:r>
              <a:rPr lang="en-IN" sz="1800" dirty="0"/>
              <a:t>Barcode Reader</a:t>
            </a:r>
          </a:p>
          <a:p>
            <a:pPr marL="0" lvl="0" indent="0" algn="just" rtl="0">
              <a:lnSpc>
                <a:spcPct val="100000"/>
              </a:lnSpc>
              <a:spcBef>
                <a:spcPts val="0"/>
              </a:spcBef>
              <a:spcAft>
                <a:spcPts val="0"/>
              </a:spcAft>
              <a:buNone/>
            </a:pPr>
            <a:r>
              <a:rPr lang="en-IN" sz="1800" dirty="0"/>
              <a:t>Local machine server</a:t>
            </a:r>
            <a:endParaRPr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3"/>
          <p:cNvSpPr txBox="1">
            <a:spLocks noGrp="1"/>
          </p:cNvSpPr>
          <p:nvPr>
            <p:ph type="title"/>
          </p:nvPr>
        </p:nvSpPr>
        <p:spPr>
          <a:xfrm>
            <a:off x="1297500" y="393750"/>
            <a:ext cx="7038900" cy="646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t>Features</a:t>
            </a:r>
            <a:endParaRPr sz="3000" b="1" dirty="0"/>
          </a:p>
        </p:txBody>
      </p:sp>
      <p:sp>
        <p:nvSpPr>
          <p:cNvPr id="266" name="Google Shape;266;p23"/>
          <p:cNvSpPr txBox="1"/>
          <p:nvPr/>
        </p:nvSpPr>
        <p:spPr>
          <a:xfrm>
            <a:off x="1330275" y="2004373"/>
            <a:ext cx="7329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500" dirty="0">
                <a:solidFill>
                  <a:srgbClr val="FFFFFF"/>
                </a:solidFill>
                <a:latin typeface="Montserrat"/>
                <a:ea typeface="Montserrat"/>
                <a:cs typeface="Montserrat"/>
                <a:sym typeface="Montserrat"/>
              </a:rPr>
              <a:t>01</a:t>
            </a:r>
            <a:endParaRPr dirty="0">
              <a:solidFill>
                <a:srgbClr val="FFFFFF"/>
              </a:solidFill>
            </a:endParaRPr>
          </a:p>
        </p:txBody>
      </p:sp>
      <p:sp>
        <p:nvSpPr>
          <p:cNvPr id="267" name="Google Shape;267;p23"/>
          <p:cNvSpPr txBox="1">
            <a:spLocks noGrp="1"/>
          </p:cNvSpPr>
          <p:nvPr>
            <p:ph type="body" idx="4294967295"/>
          </p:nvPr>
        </p:nvSpPr>
        <p:spPr>
          <a:xfrm>
            <a:off x="2030400" y="1864100"/>
            <a:ext cx="6591086" cy="849946"/>
          </a:xfrm>
          <a:prstGeom prst="rect">
            <a:avLst/>
          </a:prstGeom>
        </p:spPr>
        <p:txBody>
          <a:bodyPr spcFirstLastPara="1" wrap="square" lIns="91425" tIns="91425" rIns="91425" bIns="91425" anchor="t" anchorCtr="0">
            <a:spAutoFit/>
          </a:bodyPr>
          <a:lstStyle/>
          <a:p>
            <a:pPr marL="0" indent="0" algn="just">
              <a:spcAft>
                <a:spcPts val="1600"/>
              </a:spcAft>
              <a:buNone/>
            </a:pPr>
            <a:r>
              <a:rPr lang="en-US" b="1" dirty="0"/>
              <a:t>Admin login:</a:t>
            </a:r>
            <a:r>
              <a:rPr lang="en-US" dirty="0"/>
              <a:t> Admin is provided with a login from where he monitors and administers all the students' information and records.</a:t>
            </a:r>
            <a:endParaRPr lang="en-IN" dirty="0"/>
          </a:p>
        </p:txBody>
      </p:sp>
      <p:sp>
        <p:nvSpPr>
          <p:cNvPr id="268" name="Google Shape;268;p23"/>
          <p:cNvSpPr txBox="1"/>
          <p:nvPr/>
        </p:nvSpPr>
        <p:spPr>
          <a:xfrm>
            <a:off x="1297500" y="2557821"/>
            <a:ext cx="7329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500" dirty="0">
                <a:solidFill>
                  <a:srgbClr val="FFFFFF"/>
                </a:solidFill>
                <a:latin typeface="Montserrat"/>
                <a:ea typeface="Montserrat"/>
                <a:cs typeface="Montserrat"/>
                <a:sym typeface="Montserrat"/>
              </a:rPr>
              <a:t>02</a:t>
            </a:r>
            <a:endParaRPr dirty="0">
              <a:solidFill>
                <a:srgbClr val="FFFFFF"/>
              </a:solidFill>
            </a:endParaRPr>
          </a:p>
        </p:txBody>
      </p:sp>
      <p:sp>
        <p:nvSpPr>
          <p:cNvPr id="269" name="Google Shape;269;p23"/>
          <p:cNvSpPr txBox="1">
            <a:spLocks noGrp="1"/>
          </p:cNvSpPr>
          <p:nvPr>
            <p:ph type="body" idx="4294967295"/>
          </p:nvPr>
        </p:nvSpPr>
        <p:spPr>
          <a:xfrm>
            <a:off x="1848631" y="2485019"/>
            <a:ext cx="6772853" cy="644762"/>
          </a:xfrm>
          <a:prstGeom prst="rect">
            <a:avLst/>
          </a:prstGeom>
        </p:spPr>
        <p:txBody>
          <a:bodyPr spcFirstLastPara="1" wrap="square" lIns="91425" tIns="91425" rIns="91425" bIns="91425" anchor="t" anchorCtr="0">
            <a:spAutoFit/>
          </a:bodyPr>
          <a:lstStyle/>
          <a:p>
            <a:pPr marL="146050" lvl="0" indent="0" algn="just">
              <a:buNone/>
            </a:pPr>
            <a:r>
              <a:rPr lang="en-US" b="1" dirty="0"/>
              <a:t>Barcode Reading:</a:t>
            </a:r>
            <a:r>
              <a:rPr lang="en-US" dirty="0"/>
              <a:t> Students have to scan their card through barcode reader and the id thus read by the system is stored for that particular day.</a:t>
            </a:r>
            <a:endParaRPr lang="en-IN" dirty="0"/>
          </a:p>
        </p:txBody>
      </p:sp>
      <p:sp>
        <p:nvSpPr>
          <p:cNvPr id="270" name="Google Shape;270;p23"/>
          <p:cNvSpPr txBox="1"/>
          <p:nvPr/>
        </p:nvSpPr>
        <p:spPr>
          <a:xfrm>
            <a:off x="1330275" y="3127221"/>
            <a:ext cx="7329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500" dirty="0">
                <a:solidFill>
                  <a:srgbClr val="FFFFFF"/>
                </a:solidFill>
                <a:latin typeface="Montserrat"/>
                <a:ea typeface="Montserrat"/>
                <a:cs typeface="Montserrat"/>
                <a:sym typeface="Montserrat"/>
              </a:rPr>
              <a:t>03</a:t>
            </a:r>
            <a:endParaRPr dirty="0">
              <a:solidFill>
                <a:srgbClr val="FFFFFF"/>
              </a:solidFill>
            </a:endParaRPr>
          </a:p>
        </p:txBody>
      </p:sp>
      <p:sp>
        <p:nvSpPr>
          <p:cNvPr id="271" name="Google Shape;271;p23"/>
          <p:cNvSpPr txBox="1">
            <a:spLocks noGrp="1"/>
          </p:cNvSpPr>
          <p:nvPr>
            <p:ph type="body" idx="4294967295"/>
          </p:nvPr>
        </p:nvSpPr>
        <p:spPr>
          <a:xfrm>
            <a:off x="1848632" y="3056188"/>
            <a:ext cx="6772853" cy="644762"/>
          </a:xfrm>
          <a:prstGeom prst="rect">
            <a:avLst/>
          </a:prstGeom>
        </p:spPr>
        <p:txBody>
          <a:bodyPr spcFirstLastPara="1" wrap="square" lIns="91425" tIns="91425" rIns="91425" bIns="91425" anchor="t" anchorCtr="0">
            <a:spAutoFit/>
          </a:bodyPr>
          <a:lstStyle/>
          <a:p>
            <a:pPr marL="146050" lvl="0" indent="0" algn="just">
              <a:buNone/>
            </a:pPr>
            <a:r>
              <a:rPr lang="en-US" b="1" dirty="0"/>
              <a:t>Defaulter list:</a:t>
            </a:r>
            <a:r>
              <a:rPr lang="en-US" dirty="0"/>
              <a:t> The system generates defaulter list in excel sheet for specified period provided by admin.</a:t>
            </a:r>
            <a:endParaRPr lang="en-IN" dirty="0"/>
          </a:p>
        </p:txBody>
      </p:sp>
      <p:sp>
        <p:nvSpPr>
          <p:cNvPr id="9" name="Google Shape;270;p23">
            <a:extLst>
              <a:ext uri="{FF2B5EF4-FFF2-40B4-BE49-F238E27FC236}">
                <a16:creationId xmlns:a16="http://schemas.microsoft.com/office/drawing/2014/main" id="{09311AE8-FE5A-4565-9044-0B32D30B62B8}"/>
              </a:ext>
            </a:extLst>
          </p:cNvPr>
          <p:cNvSpPr txBox="1"/>
          <p:nvPr/>
        </p:nvSpPr>
        <p:spPr>
          <a:xfrm>
            <a:off x="1297500" y="3662217"/>
            <a:ext cx="7329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500" dirty="0">
                <a:solidFill>
                  <a:srgbClr val="FFFFFF"/>
                </a:solidFill>
                <a:latin typeface="Montserrat"/>
                <a:ea typeface="Montserrat"/>
                <a:cs typeface="Montserrat"/>
                <a:sym typeface="Montserrat"/>
              </a:rPr>
              <a:t>04</a:t>
            </a:r>
            <a:endParaRPr dirty="0">
              <a:solidFill>
                <a:srgbClr val="FFFFFF"/>
              </a:solidFill>
            </a:endParaRPr>
          </a:p>
        </p:txBody>
      </p:sp>
      <p:sp>
        <p:nvSpPr>
          <p:cNvPr id="10" name="Google Shape;271;p23">
            <a:extLst>
              <a:ext uri="{FF2B5EF4-FFF2-40B4-BE49-F238E27FC236}">
                <a16:creationId xmlns:a16="http://schemas.microsoft.com/office/drawing/2014/main" id="{8372FEA5-8F67-4FEB-86F7-384C35A9237E}"/>
              </a:ext>
            </a:extLst>
          </p:cNvPr>
          <p:cNvSpPr txBox="1">
            <a:spLocks/>
          </p:cNvSpPr>
          <p:nvPr/>
        </p:nvSpPr>
        <p:spPr>
          <a:xfrm>
            <a:off x="1857823" y="3584295"/>
            <a:ext cx="6763663" cy="64476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pPr marL="146050" lvl="0" indent="0" algn="just">
              <a:buNone/>
            </a:pPr>
            <a:r>
              <a:rPr lang="en-US" b="1" dirty="0"/>
              <a:t>Report generation:</a:t>
            </a:r>
            <a:r>
              <a:rPr lang="en-US" dirty="0"/>
              <a:t> At the end of attendance process system automatically generates overall report for the class in excel sheet.</a:t>
            </a:r>
            <a:endParaRPr lang="en-IN" dirty="0"/>
          </a:p>
        </p:txBody>
      </p:sp>
      <p:sp>
        <p:nvSpPr>
          <p:cNvPr id="11" name="Google Shape;270;p23">
            <a:extLst>
              <a:ext uri="{FF2B5EF4-FFF2-40B4-BE49-F238E27FC236}">
                <a16:creationId xmlns:a16="http://schemas.microsoft.com/office/drawing/2014/main" id="{7B6A8D05-3294-47DE-8167-9D3B6F687D7E}"/>
              </a:ext>
            </a:extLst>
          </p:cNvPr>
          <p:cNvSpPr txBox="1"/>
          <p:nvPr/>
        </p:nvSpPr>
        <p:spPr>
          <a:xfrm>
            <a:off x="1296698" y="4229057"/>
            <a:ext cx="7329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500" dirty="0">
                <a:solidFill>
                  <a:srgbClr val="FFFFFF"/>
                </a:solidFill>
                <a:latin typeface="Montserrat"/>
                <a:ea typeface="Montserrat"/>
                <a:cs typeface="Montserrat"/>
                <a:sym typeface="Montserrat"/>
              </a:rPr>
              <a:t>05</a:t>
            </a:r>
            <a:endParaRPr dirty="0">
              <a:solidFill>
                <a:srgbClr val="FFFFFF"/>
              </a:solidFill>
            </a:endParaRPr>
          </a:p>
        </p:txBody>
      </p:sp>
      <p:sp>
        <p:nvSpPr>
          <p:cNvPr id="12" name="Google Shape;271;p23">
            <a:extLst>
              <a:ext uri="{FF2B5EF4-FFF2-40B4-BE49-F238E27FC236}">
                <a16:creationId xmlns:a16="http://schemas.microsoft.com/office/drawing/2014/main" id="{3FEED3E3-71E6-43C1-84C2-3119CA148FFF}"/>
              </a:ext>
            </a:extLst>
          </p:cNvPr>
          <p:cNvSpPr txBox="1">
            <a:spLocks/>
          </p:cNvSpPr>
          <p:nvPr/>
        </p:nvSpPr>
        <p:spPr>
          <a:xfrm>
            <a:off x="1848631" y="4158024"/>
            <a:ext cx="6772853" cy="64476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pPr marL="146050" lvl="0" indent="0" algn="just">
              <a:buNone/>
            </a:pPr>
            <a:r>
              <a:rPr lang="en-US" b="1" dirty="0"/>
              <a:t>Search option:</a:t>
            </a:r>
            <a:r>
              <a:rPr lang="en-US" dirty="0"/>
              <a:t> Admin can even search for particular student's attendance details using search option in the system</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4"/>
          <p:cNvSpPr txBox="1">
            <a:spLocks noGrp="1"/>
          </p:cNvSpPr>
          <p:nvPr>
            <p:ph type="title"/>
          </p:nvPr>
        </p:nvSpPr>
        <p:spPr>
          <a:xfrm>
            <a:off x="1297500" y="393750"/>
            <a:ext cx="7038900" cy="646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sz="3000" b="1"/>
              <a:t>Project Objective</a:t>
            </a:r>
            <a:endParaRPr sz="3000" b="1"/>
          </a:p>
        </p:txBody>
      </p:sp>
      <p:sp>
        <p:nvSpPr>
          <p:cNvPr id="277" name="Google Shape;277;p24"/>
          <p:cNvSpPr txBox="1">
            <a:spLocks noGrp="1"/>
          </p:cNvSpPr>
          <p:nvPr>
            <p:ph type="body" idx="1"/>
          </p:nvPr>
        </p:nvSpPr>
        <p:spPr>
          <a:xfrm>
            <a:off x="4410635" y="1341763"/>
            <a:ext cx="4305993" cy="3331651"/>
          </a:xfrm>
          <a:prstGeom prst="rect">
            <a:avLst/>
          </a:prstGeom>
          <a:ln>
            <a:noFill/>
          </a:ln>
        </p:spPr>
        <p:txBody>
          <a:bodyPr spcFirstLastPara="1" wrap="square" lIns="91425" tIns="91425" rIns="91425" bIns="91425" anchor="t" anchorCtr="0">
            <a:spAutoFit/>
          </a:bodyPr>
          <a:lstStyle/>
          <a:p>
            <a:pPr marL="457200" lvl="0" indent="-323850" algn="just" rtl="0">
              <a:lnSpc>
                <a:spcPct val="100000"/>
              </a:lnSpc>
              <a:spcBef>
                <a:spcPts val="0"/>
              </a:spcBef>
              <a:spcAft>
                <a:spcPts val="0"/>
              </a:spcAft>
              <a:buSzPts val="1500"/>
              <a:buChar char="●"/>
            </a:pPr>
            <a:r>
              <a:rPr lang="en-GB" sz="1400" dirty="0"/>
              <a:t>To create a fully functional attendance system to manage hostel student data.</a:t>
            </a:r>
          </a:p>
          <a:p>
            <a:pPr marL="457200" lvl="0" indent="-323850" algn="just" rtl="0">
              <a:lnSpc>
                <a:spcPct val="100000"/>
              </a:lnSpc>
              <a:spcBef>
                <a:spcPts val="0"/>
              </a:spcBef>
              <a:spcAft>
                <a:spcPts val="0"/>
              </a:spcAft>
              <a:buSzPts val="1500"/>
              <a:buChar char="●"/>
            </a:pPr>
            <a:endParaRPr lang="en-GB" sz="1400" dirty="0"/>
          </a:p>
          <a:p>
            <a:pPr>
              <a:lnSpc>
                <a:spcPct val="100000"/>
              </a:lnSpc>
            </a:pPr>
            <a:r>
              <a:rPr lang="en-US" sz="1400" dirty="0"/>
              <a:t>Attendance Monitoring Helps To Manage And Allocate Rooms And Resources</a:t>
            </a:r>
          </a:p>
          <a:p>
            <a:pPr>
              <a:lnSpc>
                <a:spcPct val="100000"/>
              </a:lnSpc>
            </a:pPr>
            <a:endParaRPr lang="en-US" sz="1400" dirty="0"/>
          </a:p>
          <a:p>
            <a:pPr>
              <a:lnSpc>
                <a:spcPct val="100000"/>
              </a:lnSpc>
            </a:pPr>
            <a:r>
              <a:rPr lang="en-US" sz="1400" dirty="0"/>
              <a:t>Attendance Monitoring Reduces The Manual Work Of The Administrative Staff</a:t>
            </a:r>
          </a:p>
          <a:p>
            <a:pPr>
              <a:lnSpc>
                <a:spcPct val="100000"/>
              </a:lnSpc>
            </a:pPr>
            <a:endParaRPr lang="en-US" sz="1400" dirty="0"/>
          </a:p>
          <a:p>
            <a:pPr lvl="0" indent="-323850" algn="just">
              <a:lnSpc>
                <a:spcPct val="100000"/>
              </a:lnSpc>
              <a:buSzPts val="1500"/>
            </a:pPr>
            <a:r>
              <a:rPr lang="en-US" sz="1400" dirty="0"/>
              <a:t>In this hyper-competitive era, it is essential that this transformation not only meets all the needs but also exceeds the expectations of the parents.</a:t>
            </a:r>
          </a:p>
          <a:p>
            <a:pPr marL="133350" lvl="0" indent="0" algn="just">
              <a:lnSpc>
                <a:spcPct val="150000"/>
              </a:lnSpc>
              <a:buSzPts val="1500"/>
              <a:buNone/>
            </a:pPr>
            <a:r>
              <a:rPr lang="en-US" sz="1500" dirty="0"/>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5"/>
          <p:cNvSpPr txBox="1">
            <a:spLocks noGrp="1"/>
          </p:cNvSpPr>
          <p:nvPr>
            <p:ph type="title"/>
          </p:nvPr>
        </p:nvSpPr>
        <p:spPr>
          <a:xfrm>
            <a:off x="1297500" y="393750"/>
            <a:ext cx="3798900" cy="646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t>Target Audience</a:t>
            </a:r>
            <a:endParaRPr sz="3000" b="1" dirty="0"/>
          </a:p>
        </p:txBody>
      </p:sp>
      <p:sp>
        <p:nvSpPr>
          <p:cNvPr id="283" name="Google Shape;283;p25"/>
          <p:cNvSpPr txBox="1">
            <a:spLocks noGrp="1"/>
          </p:cNvSpPr>
          <p:nvPr>
            <p:ph type="body" idx="1"/>
          </p:nvPr>
        </p:nvSpPr>
        <p:spPr>
          <a:xfrm>
            <a:off x="1297500" y="1688952"/>
            <a:ext cx="4016778" cy="2909997"/>
          </a:xfrm>
          <a:prstGeom prst="rect">
            <a:avLst/>
          </a:prstGeom>
        </p:spPr>
        <p:txBody>
          <a:bodyPr spcFirstLastPara="1" wrap="square" lIns="91425" tIns="91425" rIns="91425" bIns="91425" anchor="t" anchorCtr="0">
            <a:spAutoFit/>
          </a:bodyPr>
          <a:lstStyle/>
          <a:p>
            <a:pPr marL="0" lvl="0" indent="0" algn="just">
              <a:buNone/>
            </a:pPr>
            <a:r>
              <a:rPr lang="en-US" sz="1400" dirty="0"/>
              <a:t>Hostel Attendance Management System is  powerful, flexible and easy to use. It will be helpful in knowing whether any student is missing in hostel. It will help us to have a record about attendance of each student</a:t>
            </a:r>
          </a:p>
          <a:p>
            <a:pPr marL="0" lvl="0" indent="0" algn="just">
              <a:buNone/>
            </a:pPr>
            <a:endParaRPr lang="en-US" sz="1400" dirty="0">
              <a:latin typeface="Montserrat"/>
              <a:ea typeface="Montserrat"/>
              <a:cs typeface="Montserrat"/>
              <a:sym typeface="Montserrat"/>
            </a:endParaRPr>
          </a:p>
          <a:p>
            <a:pPr marL="0" lvl="0" indent="0" algn="just">
              <a:buNone/>
            </a:pPr>
            <a:r>
              <a:rPr lang="en-US" sz="1400" dirty="0"/>
              <a:t>We can show this information to the respective Parent of the student during their visit to the hostel. This is one of the best methods for securing the students. Easily we can enter and maintain Attendance detail in this project.</a:t>
            </a:r>
            <a:endParaRPr sz="1400" dirty="0">
              <a:latin typeface="Montserrat"/>
              <a:ea typeface="Montserrat"/>
              <a:cs typeface="Montserrat"/>
              <a:sym typeface="Montserrat"/>
            </a:endParaRPr>
          </a:p>
        </p:txBody>
      </p:sp>
      <p:pic>
        <p:nvPicPr>
          <p:cNvPr id="284" name="Google Shape;284;p25"/>
          <p:cNvPicPr preferRelativeResize="0"/>
          <p:nvPr/>
        </p:nvPicPr>
        <p:blipFill rotWithShape="1">
          <a:blip r:embed="rId3">
            <a:alphaModFix/>
          </a:blip>
          <a:srcRect l="99" r="89"/>
          <a:stretch/>
        </p:blipFill>
        <p:spPr>
          <a:xfrm rot="-5400000">
            <a:off x="6335946" y="2350232"/>
            <a:ext cx="2504700" cy="2509500"/>
          </a:xfrm>
          <a:prstGeom prst="diagStripe">
            <a:avLst>
              <a:gd name="adj" fmla="val 50445"/>
            </a:avLst>
          </a:prstGeom>
          <a:noFill/>
          <a:ln>
            <a:noFill/>
          </a:ln>
        </p:spPr>
      </p:pic>
      <p:pic>
        <p:nvPicPr>
          <p:cNvPr id="285" name="Google Shape;285;p25"/>
          <p:cNvPicPr preferRelativeResize="0"/>
          <p:nvPr/>
        </p:nvPicPr>
        <p:blipFill rotWithShape="1">
          <a:blip r:embed="rId4">
            <a:alphaModFix/>
          </a:blip>
          <a:srcRect l="99" r="89"/>
          <a:stretch/>
        </p:blipFill>
        <p:spPr>
          <a:xfrm rot="5400000">
            <a:off x="6356336" y="2311735"/>
            <a:ext cx="2504700" cy="2509500"/>
          </a:xfrm>
          <a:prstGeom prst="diagStripe">
            <a:avLst>
              <a:gd name="adj" fmla="val 50445"/>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TotalTime>
  <Words>598</Words>
  <Application>Microsoft Office PowerPoint</Application>
  <PresentationFormat>On-screen Show (16:9)</PresentationFormat>
  <Paragraphs>85</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Roboto</vt:lpstr>
      <vt:lpstr>Lato</vt:lpstr>
      <vt:lpstr>Arial</vt:lpstr>
      <vt:lpstr>Montserrat</vt:lpstr>
      <vt:lpstr>Focus</vt:lpstr>
      <vt:lpstr>Minor Project          Presentation</vt:lpstr>
      <vt:lpstr>IHA ( IOT enabled Hostel Attendance system) Project Number: 71</vt:lpstr>
      <vt:lpstr>Contents</vt:lpstr>
      <vt:lpstr>Overview</vt:lpstr>
      <vt:lpstr>Introducing: IHA</vt:lpstr>
      <vt:lpstr>Requirements Analysis</vt:lpstr>
      <vt:lpstr>Features</vt:lpstr>
      <vt:lpstr>Project Objective</vt:lpstr>
      <vt:lpstr>Target Audience</vt:lpstr>
      <vt:lpstr>Tech Stack</vt:lpstr>
      <vt:lpstr>System Design</vt:lpstr>
      <vt:lpstr>Use Case Diagram</vt:lpstr>
      <vt:lpstr>Project Timeline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Minor Project          Presentation</dc:title>
  <cp:lastModifiedBy>SAMARTH DUBEY</cp:lastModifiedBy>
  <cp:revision>11</cp:revision>
  <dcterms:modified xsi:type="dcterms:W3CDTF">2022-04-05T10:47:04Z</dcterms:modified>
</cp:coreProperties>
</file>